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07308F-F9AE-0795-EFC3-5E7CB0AF6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FD3ADF-A641-006E-95B7-09309A018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FD9A35-577C-7B28-F6C7-F3FDA0B8A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A44DB8-3F27-AD9F-18BF-A593EDEF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7F5A5E-F116-F52D-8A92-648D940E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6106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38E11-6035-E5B7-0A63-C589637C4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1C5C87-BB1E-7F94-7AE6-8365ACE2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527832-1A1E-B25B-14F9-FD49B02EE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5E4E1C-67E1-2C61-B44C-9E7BCF374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010814-CC3D-9490-E47C-9D089881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2462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2725D-2DD8-4AAF-3104-BBB09111A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9C7BF3-28C7-93BA-E23C-4DCEFA45B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0792DB-47DF-52F2-1C20-6797E7CC6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43AB91-FE5F-7D7D-45D9-CE673DEAA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9156B8-B460-C0BE-3C26-2AAC3CCB4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515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6638A-B7EA-61C9-0063-8C545149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B34CD8-7577-DBDB-4C92-60850D4E4C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61B3AA-799C-7557-9078-84B7318BB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6D3EBB-C766-F6FD-9800-936388F23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E1146F-9D62-84EF-D1AD-E02E063A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F60D26-0DC3-36E0-C020-61E2AAA2B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7313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3E0DE-2969-BF4A-656D-047E2CE7F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72D490-3EA6-0CE6-CB68-E2EE7276C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EE5852-BB35-CB7D-B887-681365B1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B894F9-1291-84D6-075C-C67EB574A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0B2833-27C2-49EA-AAC6-9E6453C93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855D69-A0C0-A260-EC20-B4FC78071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2E3DB2-087E-A27A-4D3D-742C153E5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B68926C-7BA6-C30F-50D9-E6BBB04D2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3040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0E381-FCB2-AB4B-180F-6374CCD9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57A383-7A67-DF79-2A11-6092D8B5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BB83E0-72B1-2E30-DE6C-67271B89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E61BED-9CD3-09C6-2F01-754A7D24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7840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679C064-9334-CB8D-E2B5-48E9983B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C17D91-9139-E6C6-D06F-7A2091701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8613FA-0F74-86D8-69DD-03D21C4A0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5976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37EF7-60CF-ACB1-F108-5B7D675E9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8650FC-5037-6111-7ACE-A4984D9E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DA7804-5C8C-17EA-DACD-3AED8C061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3882C8-3DC0-EDEB-DC26-15E6F80B3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5690D8-2938-A456-F9CB-3824ED2B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0ECF92-CF71-40E3-EBFA-129B45FC5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5327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2D52E-B867-FD3C-DB46-B1012294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0D7883-D3A4-E44F-CF90-9BDD55EB6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0387CA-5CB9-EB08-F336-7B829998F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55C856-588B-20C2-1B9D-182817CCF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E467D9-10BC-10AC-E071-A1E25FEEB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53732A-560D-A902-5438-10F40AC1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271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A7FFE-24B0-3908-AEE9-9A120647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CC77D0-47C3-19A7-9BDF-E41698256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7CD6A-CCC3-7E31-5385-2D1B96F4E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5D472-9B2C-1C4E-91C0-432CC6A1B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AA824D-C890-0063-EF2E-4AD5BCF3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7802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52A638-5AFA-F881-578C-A894DBAD8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E7508E-EE62-4A48-C365-744593032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C27CFA-BBB1-6BE9-C158-61512449F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97F367-953D-54F0-E0C3-55D4D666E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480B5F-3F57-9E3A-9599-68E28E09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9956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E33F7-25CF-15A4-2328-9454D7EBB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758FCC-F5FE-C1DB-EC47-86DF180B5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1D992D-DE00-C99C-49F6-75A4BAF9C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833C7-84D5-4CB7-802D-1C833593136E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BB9A66-02BA-8282-9BAE-6FF733135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E2EB5D-73B0-001B-7E20-DA298BF50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CAFE5-6CF4-428E-8B0C-A7DAFD05361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9765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я по запросу «Фон для детской книги» - бесплатно на gryzli.club">
            <a:extLst>
              <a:ext uri="{FF2B5EF4-FFF2-40B4-BE49-F238E27FC236}">
                <a16:creationId xmlns:a16="http://schemas.microsoft.com/office/drawing/2014/main" id="{2950A67B-DFB9-038B-FC60-DCD20E753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17B98-FB06-6885-43FB-D5C0FB127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528630"/>
          </a:xfrm>
        </p:spPr>
        <p:txBody>
          <a:bodyPr>
            <a:normAutofit/>
          </a:bodyPr>
          <a:lstStyle/>
          <a:p>
            <a:r>
              <a:rPr lang="" sz="4000" b="1" dirty="0">
                <a:solidFill>
                  <a:srgbClr val="FF0000"/>
                </a:solidFill>
              </a:rPr>
              <a:t>Консультация для родителей</a:t>
            </a:r>
            <a:br>
              <a:rPr lang="" sz="4000" b="1" dirty="0">
                <a:solidFill>
                  <a:srgbClr val="FF0000"/>
                </a:solidFill>
              </a:rPr>
            </a:br>
            <a:r>
              <a:rPr lang="" sz="4000" b="1" dirty="0">
                <a:solidFill>
                  <a:srgbClr val="FF0000"/>
                </a:solidFill>
              </a:rPr>
              <a:t>«Семейное чтение как средство речевого и нравственного развития ребёнка»</a:t>
            </a:r>
            <a:br>
              <a:rPr lang="" sz="4000" b="1" dirty="0">
                <a:solidFill>
                  <a:srgbClr val="FF0000"/>
                </a:solidFill>
              </a:rPr>
            </a:br>
            <a:endParaRPr lang="LID4096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8B15AF-2310-F8B7-B508-3E51F9830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35638"/>
            <a:ext cx="9144000" cy="324482"/>
          </a:xfrm>
        </p:spPr>
        <p:txBody>
          <a:bodyPr>
            <a:normAutofit fontScale="85000" lnSpcReduction="20000"/>
          </a:bodyPr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73701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я «Фон детской книжки» — бесплатное скачивание на Magnific (ранее Freepik)">
            <a:extLst>
              <a:ext uri="{FF2B5EF4-FFF2-40B4-BE49-F238E27FC236}">
                <a16:creationId xmlns:a16="http://schemas.microsoft.com/office/drawing/2014/main" id="{75EAC957-14A4-5138-7295-8EF9D109B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08291-75C0-8C4D-DC46-07F2BB95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                                      </a:t>
            </a:r>
            <a:r>
              <a:rPr lang="" sz="2400" dirty="0">
                <a:solidFill>
                  <a:srgbClr val="FF0000"/>
                </a:solidFill>
              </a:rPr>
              <a:t>Уважаемые родители!</a:t>
            </a:r>
            <a:br>
              <a:rPr lang="" sz="2400" dirty="0">
                <a:solidFill>
                  <a:srgbClr val="FF0000"/>
                </a:solidFill>
              </a:rPr>
            </a:br>
            <a:r>
              <a:rPr lang="" sz="2400" dirty="0">
                <a:solidFill>
                  <a:srgbClr val="FF0000"/>
                </a:solidFill>
              </a:rPr>
              <a:t>Семейное чтение — это не только знакомство ребёнка с книгой, но и прекрасная возможность провести время вместе, укрепить доверительные отношения и помочь малышу стать добрым, отзывчивым и грамотным человеком.</a:t>
            </a:r>
            <a:br>
              <a:rPr lang="" sz="2400" dirty="0">
                <a:solidFill>
                  <a:srgbClr val="FF0000"/>
                </a:solidFill>
              </a:rPr>
            </a:br>
            <a:r>
              <a:rPr lang="" sz="2400" dirty="0">
                <a:solidFill>
                  <a:srgbClr val="FF0000"/>
                </a:solidFill>
              </a:rPr>
              <a:t>Чтение сказок, рассказов и стихотворений способствует развитию речи ребёнка: обогащает словарный запас, учит правильно строить предложения, пересказывать прочитанное и выражать свои мысли. Через литературных героев дети учатся различать добро и зло, понимать чувства других людей, проявлять сочувствие, уважение и заботу.</a:t>
            </a:r>
            <a:br>
              <a:rPr lang="" sz="2400" dirty="0">
                <a:solidFill>
                  <a:srgbClr val="FF0000"/>
                </a:solidFill>
              </a:rPr>
            </a:br>
            <a:endParaRPr lang="LID4096" sz="2400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85C10A-145F-F760-FD65-3BD6F7A38B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7811" r="3444" b="5512"/>
          <a:stretch>
            <a:fillRect/>
          </a:stretch>
        </p:blipFill>
        <p:spPr>
          <a:xfrm>
            <a:off x="3581400" y="3767328"/>
            <a:ext cx="4196644" cy="282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8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004CB-18EF-E65C-A91A-77BCEF97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4" name="Объект 3" descr="Изображения «Фон детской книжки» — бесплатное скачивание на Magnific (ранее Freepik)">
            <a:extLst>
              <a:ext uri="{FF2B5EF4-FFF2-40B4-BE49-F238E27FC236}">
                <a16:creationId xmlns:a16="http://schemas.microsoft.com/office/drawing/2014/main" id="{4A8331D5-92A4-2BFB-9FF0-9D2E92FAA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171D9B-889A-EF97-17B2-91E46359C973}"/>
              </a:ext>
            </a:extLst>
          </p:cNvPr>
          <p:cNvSpPr txBox="1"/>
          <p:nvPr/>
        </p:nvSpPr>
        <p:spPr>
          <a:xfrm>
            <a:off x="1481328" y="365126"/>
            <a:ext cx="92445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" sz="1800" b="1" i="0" dirty="0">
                <a:solidFill>
                  <a:schemeClr val="tx1"/>
                </a:solidFill>
                <a:effectLst/>
                <a:latin typeface="+mn-lt"/>
              </a:rPr>
              <a:t>Как сделать семейное чтение полезным и интересным?</a:t>
            </a:r>
            <a:endParaRPr lang="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sz="1800" b="0" i="0" dirty="0">
                <a:solidFill>
                  <a:schemeClr val="tx1"/>
                </a:solidFill>
                <a:effectLst/>
                <a:latin typeface="+mn-lt"/>
              </a:rPr>
              <a:t>Выделяйте для чтения 10–15 минут каждый день.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sz="1800" b="0" i="0" dirty="0">
                <a:solidFill>
                  <a:schemeClr val="tx1"/>
                </a:solidFill>
                <a:effectLst/>
                <a:latin typeface="+mn-lt"/>
              </a:rPr>
              <a:t>Читайте выразительно, обсуждайте поступки героев и их чувства.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sz="1800" b="0" i="0" dirty="0">
                <a:solidFill>
                  <a:schemeClr val="tx1"/>
                </a:solidFill>
                <a:effectLst/>
                <a:latin typeface="+mn-lt"/>
              </a:rPr>
              <a:t>Задавайте ребёнку вопросы: «Почему герой так поступил?», «Как бы ты поступил на его месте?»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sz="1800" b="0" i="0" dirty="0">
                <a:solidFill>
                  <a:schemeClr val="tx1"/>
                </a:solidFill>
                <a:effectLst/>
                <a:latin typeface="+mn-lt"/>
              </a:rPr>
              <a:t>Предлагайте ребёнку пересказать сказку или придумать собственное продолжение истории.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" sz="1800" b="0" i="0" dirty="0">
                <a:solidFill>
                  <a:schemeClr val="tx1"/>
                </a:solidFill>
                <a:effectLst/>
                <a:latin typeface="+mn-lt"/>
              </a:rPr>
              <a:t>Позвольте малышу самостоятельно выбирать книги.</a:t>
            </a:r>
            <a:endParaRPr lang="" sz="1200" b="0" i="0" dirty="0">
              <a:solidFill>
                <a:srgbClr val="0D0D0D"/>
              </a:solidFill>
              <a:effectLst/>
              <a:latin typeface="-apple-system-body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560DAE-E2F0-73F9-F7A8-8F88464128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4662" r="30554" b="3264"/>
          <a:stretch>
            <a:fillRect/>
          </a:stretch>
        </p:blipFill>
        <p:spPr>
          <a:xfrm>
            <a:off x="1524000" y="3118104"/>
            <a:ext cx="3633216" cy="36118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846201-8214-1617-D605-F10AB15E01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35" t="8313" r="3823" b="9763"/>
          <a:stretch>
            <a:fillRect/>
          </a:stretch>
        </p:blipFill>
        <p:spPr>
          <a:xfrm>
            <a:off x="5093208" y="3118104"/>
            <a:ext cx="4919472" cy="306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5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я «Фон детской книжки» — бесплатное скачивание на Magnific (ранее Freepik)">
            <a:extLst>
              <a:ext uri="{FF2B5EF4-FFF2-40B4-BE49-F238E27FC236}">
                <a16:creationId xmlns:a16="http://schemas.microsoft.com/office/drawing/2014/main" id="{E2A328B5-789E-78D9-5816-2A0C31631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039B1-4CE9-2D2F-92CC-349909DC5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2570099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LID4096" sz="31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19B374-7C58-9EA2-C64E-84D5C9CDF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2881"/>
            <a:ext cx="8759952" cy="299923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                                                  </a:t>
            </a:r>
          </a:p>
          <a:p>
            <a:pPr marL="0" indent="0">
              <a:buNone/>
            </a:pPr>
            <a:r>
              <a:rPr lang="ru-RU" dirty="0"/>
              <a:t>                                             </a:t>
            </a:r>
          </a:p>
          <a:p>
            <a:pPr marL="0" indent="0">
              <a:buNone/>
            </a:pPr>
            <a:r>
              <a:rPr lang="ru-RU" dirty="0"/>
              <a:t>                                      </a:t>
            </a:r>
            <a:r>
              <a:rPr lang="" sz="4600" b="1" dirty="0">
                <a:solidFill>
                  <a:srgbClr val="FF0000"/>
                </a:solidFill>
              </a:rPr>
              <a:t>Дорогие родители! </a:t>
            </a:r>
            <a:r>
              <a:rPr lang="ru-RU" sz="4600" b="1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" sz="3300" dirty="0">
                <a:solidFill>
                  <a:srgbClr val="FF0000"/>
                </a:solidFill>
              </a:rPr>
              <a:t>Пусть книга станет доброй семейной традицией. Читайте вместе, обсуждайте прочитанное, делитесь впечатлениями. Ведь именно в семье ребёнок получает первые уроки доброты, нравственности и красивой, грамотной речи.</a:t>
            </a:r>
            <a:br>
              <a:rPr lang="" sz="3300" dirty="0">
                <a:solidFill>
                  <a:srgbClr val="FF0000"/>
                </a:solidFill>
              </a:rPr>
            </a:br>
            <a:r>
              <a:rPr lang="ru-RU" sz="33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 </a:t>
            </a:r>
            <a:r>
              <a:rPr lang="" sz="3600" b="1" dirty="0">
                <a:solidFill>
                  <a:srgbClr val="FF0000"/>
                </a:solidFill>
              </a:rPr>
              <a:t>Читайте детям с любовью — и вы поможете им вырасти добрыми, умными и отзывчивыми людьми!</a:t>
            </a:r>
            <a:br>
              <a:rPr lang="" sz="3600" dirty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LID4096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61E2C9-C2CE-278A-C1EC-D7ECD9F1C8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67" t="3200" r="2333" b="2667"/>
          <a:stretch>
            <a:fillRect/>
          </a:stretch>
        </p:blipFill>
        <p:spPr>
          <a:xfrm>
            <a:off x="950976" y="3158933"/>
            <a:ext cx="4361688" cy="32278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2E6F23-932D-E0F5-2503-72A6DAA0EF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04" r="3406" b="3206"/>
          <a:stretch>
            <a:fillRect/>
          </a:stretch>
        </p:blipFill>
        <p:spPr>
          <a:xfrm>
            <a:off x="5634228" y="3387534"/>
            <a:ext cx="4625340" cy="299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468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-apple-system-body</vt:lpstr>
      <vt:lpstr>Arial</vt:lpstr>
      <vt:lpstr>Calibri</vt:lpstr>
      <vt:lpstr>Calibri Light</vt:lpstr>
      <vt:lpstr>Тема Office</vt:lpstr>
      <vt:lpstr>Консультация для родителей «Семейное чтение как средство речевого и нравственного развития ребёнка» </vt:lpstr>
      <vt:lpstr>                                            Уважаемые родители! Семейное чтение — это не только знакомство ребёнка с книгой, но и прекрасная возможность провести время вместе, укрепить доверительные отношения и помочь малышу стать добрым, отзывчивым и грамотным человеком. Чтение сказок, рассказов и стихотворений способствует развитию речи ребёнка: обогащает словарный запас, учит правильно строить предложения, пересказывать прочитанное и выражать свои мысли. Через литературных героев дети учатся различать добро и зло, понимать чувства других людей, проявлять сочувствие, уважение и заботу. </vt:lpstr>
      <vt:lpstr>Презентация PowerPoint</vt:lpstr>
      <vt:lpstr>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aslan kajpnazarov</dc:creator>
  <cp:lastModifiedBy>aslan kajpnazarov</cp:lastModifiedBy>
  <cp:revision>1</cp:revision>
  <dcterms:created xsi:type="dcterms:W3CDTF">2026-10-15T10:17:34Z</dcterms:created>
  <dcterms:modified xsi:type="dcterms:W3CDTF">2026-10-15T10:17:38Z</dcterms:modified>
</cp:coreProperties>
</file>